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 /><Relationship Id="rId40" Type="http://schemas.openxmlformats.org/officeDocument/2006/relationships/tableStyles" Target="tableStyles.xml" /><Relationship Id="rId4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/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</a:t>
            </a:r>
            <a:r>
              <a:rPr lang="pt-BR"/>
              <a:t>para</a:t>
            </a:r>
            <a:r>
              <a:rPr lang="pt-BR"/>
              <a:t>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ChangeArrowheads="1" noGrp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ChangeArrowheads="1" noGrp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www.youtube.com/watch?list=PL6wMum5UsYvYpbhQALOcbhzXYTt3qnzqA&amp;time_continue=75&amp;v=VgJGT0nId98&amp;feature=emb_title" TargetMode="External"/><Relationship Id="rId4" Type="http://schemas.openxmlformats.org/officeDocument/2006/relationships/hyperlink" Target="https://www.youtube.com/watch?v=eZh-eIVu-i4" TargetMode="Externa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youtu.be/R4IDa3EXvMc?t=38" TargetMode="Externa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nsper/robotica-computacional" TargetMode="External"/><Relationship Id="rId3" Type="http://schemas.openxmlformats.org/officeDocument/2006/relationships/hyperlink" Target="https://insper.github.io/robotica-computacional" TargetMode="Externa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ehTO9l1Hp8&amp;t=235s" TargetMode="Externa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s://www.eenewseurope.com/news/uv-laden-disinfection-robots-clean-hospitals" TargetMode="Externa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www.youtube.com/watch?list=PL6wMum5UsYvYpbhQALOcbhzXYTt3qnzqA&amp;time_continue=75&amp;v=VgJGT0nId98&amp;feature=emb_title" TargetMode="External"/><Relationship Id="rId4" Type="http://schemas.openxmlformats.org/officeDocument/2006/relationships/hyperlink" Target="https://www.youtube.com/watch?v=eZh-eIVu-i4" TargetMode="Externa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youtu.be/R4IDa3EXvMc?t=38" TargetMode="Externa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e.sc.edu/~jokane/agitr/" TargetMode="External"/><Relationship Id="rId3" Type="http://schemas.openxmlformats.org/officeDocument/2006/relationships/image" Target="../media/image24.jp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ohub.org/category/talk/robotspodcast/" TargetMode="External"/><Relationship Id="rId3" Type="http://schemas.openxmlformats.org/officeDocument/2006/relationships/hyperlink" Target="https://twitter.com/i/lists/717750879915520004" TargetMode="External"/><Relationship Id="rId4" Type="http://schemas.openxmlformats.org/officeDocument/2006/relationships/hyperlink" Target="https://twitter.com/roboticseu" TargetMode="External"/><Relationship Id="rId5" Type="http://schemas.openxmlformats.org/officeDocument/2006/relationships/hyperlink" Target="https://twitter.com/roboticstrends" TargetMode="External"/><Relationship Id="rId6" Type="http://schemas.openxmlformats.org/officeDocument/2006/relationships/hyperlink" Target="https://www.classcentral.com/course/arduino-7785" TargetMode="External"/><Relationship Id="rId7" Type="http://schemas.openxmlformats.org/officeDocument/2006/relationships/hyperlink" Target="http://athena.ecs.csus.edu/~eee174/S2016/handouts/Labs/ArduinoLab/ArduinoInfo/Arduino%20Robotics.pdf" TargetMode="Externa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ciencedirect.com/science/article/pii/S0004370214001350" TargetMode="Externa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s://www.eenewseurope.com/news/uv-laden-disinfection-robots-clean-hospitals" TargetMode="Externa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</a:t>
            </a:r>
            <a:r>
              <a:rPr lang="en-US">
                <a:latin typeface="Verdana"/>
                <a:cs typeface="Verdana"/>
              </a:rPr>
              <a:t> </a:t>
            </a:r>
            <a:r>
              <a:rPr lang="en-US">
                <a:latin typeface="Verdana"/>
                <a:cs typeface="Verdana"/>
              </a:rPr>
              <a:t>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5213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DARPA Subterranean Challenge</a:t>
            </a:r>
            <a:endParaRPr/>
          </a:p>
        </p:txBody>
      </p:sp>
      <p:pic>
        <p:nvPicPr>
          <p:cNvPr id="673317694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41735" y="1624609"/>
            <a:ext cx="4371234" cy="2340852"/>
          </a:xfrm>
          <a:prstGeom prst="rect">
            <a:avLst/>
          </a:prstGeom>
        </p:spPr>
      </p:pic>
      <p:sp>
        <p:nvSpPr>
          <p:cNvPr id="1193363900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9182341" name="TextBox 5"/>
          <p:cNvSpPr txBox="1"/>
          <p:nvPr/>
        </p:nvSpPr>
        <p:spPr bwMode="auto">
          <a:xfrm>
            <a:off x="841735" y="4142115"/>
            <a:ext cx="6502399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Versão </a:t>
            </a: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física</a:t>
            </a: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: https://www.youtube.com/watch?list=PL6wMum5UsYvYpbhQALOcbhzXYTt3qnzqA&amp;time_continue=75&amp;v=VgJGT0nId98&amp;feature=emb_title</a:t>
            </a:r>
            <a:endParaRPr lang="en-US"/>
          </a:p>
          <a:p>
            <a:pPr>
              <a:defRPr/>
            </a:pPr>
            <a:endParaRPr/>
          </a:p>
        </p:txBody>
      </p:sp>
      <p:sp>
        <p:nvSpPr>
          <p:cNvPr id="856215113" name="TextBox 2"/>
          <p:cNvSpPr txBox="1"/>
          <p:nvPr/>
        </p:nvSpPr>
        <p:spPr bwMode="auto">
          <a:xfrm>
            <a:off x="914400" y="5445045"/>
            <a:ext cx="442955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4" tooltip="https://www.youtube.com/watch?v=eZh-eIVu-i4"/>
              </a:rPr>
              <a:t>Versão online: https://www.youtube.com/watch?v=eZh-eIVu-i4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  <a:endParaRPr lang="en-US"/>
          </a:p>
        </p:txBody>
      </p:sp>
      <p:pic>
        <p:nvPicPr>
          <p:cNvPr id="1796533650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5540813" y="1400174"/>
            <a:ext cx="2265453" cy="2139783"/>
          </a:xfrm>
          <a:prstGeom prst="rect">
            <a:avLst/>
          </a:prstGeom>
        </p:spPr>
      </p:pic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4029841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9049" y="3824515"/>
            <a:ext cx="2678757" cy="1775144"/>
          </a:xfrm>
          <a:prstGeom prst="rect">
            <a:avLst/>
          </a:prstGeom>
        </p:spPr>
      </p:pic>
      <p:pic>
        <p:nvPicPr>
          <p:cNvPr id="613960854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6684" y="2859801"/>
            <a:ext cx="3831831" cy="2739858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457200" y="5577941"/>
            <a:ext cx="3680815" cy="646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5" tooltip="https://youtu.be/R4IDa3EXvMc?t=38"/>
              </a:rPr>
              <a:t>https://youtu.be/R4IDa3EXvMc?t=38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sp>
        <p:nvSpPr>
          <p:cNvPr id="1458972474" name="TextBox 8"/>
          <p:cNvSpPr txBox="1"/>
          <p:nvPr/>
        </p:nvSpPr>
        <p:spPr bwMode="auto">
          <a:xfrm>
            <a:off x="546684" y="1117599"/>
            <a:ext cx="4994128" cy="156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Custo</a:t>
            </a:r>
            <a:r>
              <a:rPr lang="en-US" sz="2400"/>
              <a:t> x </a:t>
            </a:r>
            <a:r>
              <a:rPr lang="en-US" sz="2400"/>
              <a:t>benefício</a:t>
            </a:r>
            <a:r>
              <a:rPr lang="en-US" sz="2400"/>
              <a:t> do </a:t>
            </a:r>
            <a:r>
              <a:rPr lang="en-US" sz="2400"/>
              <a:t>trabalho</a:t>
            </a:r>
            <a:r>
              <a:rPr lang="en-US" sz="2400"/>
              <a:t> dos </a:t>
            </a:r>
            <a:r>
              <a:rPr lang="en-US" sz="2400"/>
              <a:t>robôs</a:t>
            </a:r>
            <a:r>
              <a:rPr lang="en-US" sz="2400"/>
              <a:t> </a:t>
            </a:r>
            <a:r>
              <a:rPr lang="en-US" sz="2400"/>
              <a:t>fazendo</a:t>
            </a:r>
            <a:r>
              <a:rPr lang="en-US" sz="2400"/>
              <a:t> </a:t>
            </a:r>
            <a:r>
              <a:rPr lang="en-US" sz="2400"/>
              <a:t>sentido</a:t>
            </a:r>
            <a:endParaRPr lang="en-US" sz="2400"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Oportunidade</a:t>
            </a:r>
            <a:r>
              <a:rPr lang="en-US" sz="2400"/>
              <a:t> para software!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</a:t>
            </a:r>
            <a:r>
              <a:rPr lang="en-US"/>
              <a:t>os</a:t>
            </a:r>
            <a:r>
              <a:rPr lang="en-US"/>
              <a:t> </a:t>
            </a:r>
            <a:r>
              <a:rPr lang="en-US"/>
              <a:t>robôs</a:t>
            </a:r>
            <a:r>
              <a:rPr lang="en-US"/>
              <a:t> </a:t>
            </a:r>
            <a:r>
              <a:rPr lang="en-US"/>
              <a:t>fazem</a:t>
            </a:r>
            <a:endParaRPr lang="en-US"/>
          </a:p>
        </p:txBody>
      </p:sp>
      <p:pic>
        <p:nvPicPr>
          <p:cNvPr id="709265880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1570460"/>
            <a:ext cx="8229600" cy="619123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Comportamento autônomo</a:t>
            </a:r>
            <a:endParaRPr lang="en-US"/>
          </a:p>
        </p:txBody>
      </p:sp>
      <p:sp>
        <p:nvSpPr>
          <p:cNvPr id="5573794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3881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69181" y="2641839"/>
            <a:ext cx="3452362" cy="3452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Visão</a:t>
            </a:r>
            <a:r>
              <a:rPr lang="en-US"/>
              <a:t> </a:t>
            </a:r>
            <a:r>
              <a:rPr lang="en-US"/>
              <a:t>geral</a:t>
            </a:r>
            <a:r>
              <a:rPr lang="en-US"/>
              <a:t> do </a:t>
            </a:r>
            <a:r>
              <a:rPr lang="en-US"/>
              <a:t>curso</a:t>
            </a:r>
            <a:endParaRPr lang="en-US"/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62234" y="2288132"/>
            <a:ext cx="4724425" cy="3474819"/>
          </a:xfrm>
          <a:prstGeom prst="rect">
            <a:avLst/>
          </a:prstGeom>
        </p:spPr>
      </p:pic>
      <p:pic>
        <p:nvPicPr>
          <p:cNvPr id="7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5400000">
            <a:off x="4864414" y="2574389"/>
            <a:ext cx="4056839" cy="3042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  <a:endParaRPr lang="en-US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Atividades de sala (desafios após alguma expositiva, completar um roteiro guiado, não obrigatórias mas úteis para aprender)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APS (atividade focada em praticar algum conceito já visto em sala)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/>
              <a:t>Projeto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Avaliações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Provas </a:t>
            </a:r>
            <a:r>
              <a:rPr lang="en-US" sz="1600"/>
              <a:t>(40%)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Visão (PI) e Robótica (PF)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Projeto </a:t>
            </a:r>
            <a:r>
              <a:rPr lang="en-US" sz="1600"/>
              <a:t>(50%)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grupos, usará obrigatoriamente robô real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APS </a:t>
            </a:r>
            <a:r>
              <a:rPr lang="en-US" sz="1600"/>
              <a:t>(10%)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Em duplas</a:t>
            </a:r>
            <a:endParaRPr lang="en-US" sz="2000"/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Bônus </a:t>
            </a:r>
            <a:r>
              <a:rPr lang="en-US" sz="1400"/>
              <a:t>(até 1,0)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Individual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/>
              <a:t>Só aplica se média final for maior que 5</a:t>
            </a:r>
            <a:endParaRPr lang="en-US" sz="200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en-US" sz="2000" b="1">
                <a:solidFill>
                  <a:srgbClr val="C00000"/>
                </a:solidFill>
              </a:rPr>
              <a:t>Critérios completos na página da disciplina</a:t>
            </a:r>
            <a:endParaRPr lang="en-US" sz="20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/>
              <a:t>Precisa ter 100% das APS. </a:t>
            </a:r>
            <a:r>
              <a:rPr lang="pt-BR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Cada entrega atrasada diminui 0,1 da nota de APS</a:t>
            </a:r>
            <a:endParaRPr lang="pt-BR"/>
          </a:p>
          <a:p>
            <a:pPr marL="285750" indent="-285750">
              <a:buFont typeface="Arial"/>
              <a:buChar char="•"/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4-5 APS, cada uma exigindo ~4 horas de trabalho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5" y="85725"/>
            <a:ext cx="7229475" cy="3524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 modelId="{03C3F496-21C1-4F59-A596-4B15FAA1EBC1}">
        <p:nvSpPr>
          <p:cNvPr id="0" name=""/>
          <p:cNvSpPr/>
          <p:nvPr/>
        </p:nvSpPr>
        <p:spPr bwMode="auto">
          <a:xfrm rot="0" flipH="0" flipV="0">
            <a:off x="657224" y="1667627"/>
            <a:ext cx="8029575" cy="786169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B2E605A-0EA2-4D54-90B2-90026B84E8EB}">
        <p:nvSpPr>
          <p:cNvPr id="0" name=""/>
          <p:cNvSpPr/>
          <p:nvPr/>
        </p:nvSpPr>
        <p:spPr bwMode="auto">
          <a:xfrm rot="0" flipH="0" flipV="0">
            <a:off x="895040" y="1844516"/>
            <a:ext cx="432393" cy="432393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207A0B27-6536-40C1-86C7-F356BFA15F0D}">
        <p:nvSpPr>
          <p:cNvPr id="0" name=""/>
          <p:cNvSpPr/>
          <p:nvPr/>
        </p:nvSpPr>
        <p:spPr bwMode="auto">
          <a:xfrm rot="0" flipH="0" flipV="0">
            <a:off x="1565249" y="1667627"/>
            <a:ext cx="7121549" cy="786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3" tIns="83203" rIns="83203" bIns="83203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 modelId="{2E78237D-5134-4A92-8E5E-80818D27DE7D}">
        <p:nvSpPr>
          <p:cNvPr id="0" name=""/>
          <p:cNvSpPr/>
          <p:nvPr/>
        </p:nvSpPr>
        <p:spPr bwMode="auto">
          <a:xfrm rot="0" flipH="0" flipV="0">
            <a:off x="657224" y="2650340"/>
            <a:ext cx="8029575" cy="786169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E62E8655-7A24-4CF9-A332-BAC4EF4D94C3}">
        <p:nvSpPr>
          <p:cNvPr id="0" name=""/>
          <p:cNvSpPr/>
          <p:nvPr/>
        </p:nvSpPr>
        <p:spPr bwMode="auto">
          <a:xfrm rot="0" flipH="0" flipV="0">
            <a:off x="895040" y="2827228"/>
            <a:ext cx="432393" cy="432393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A39FFFEF-EDF2-4D98-8998-77588677756B}">
        <p:nvSpPr>
          <p:cNvPr id="0" name=""/>
          <p:cNvSpPr/>
          <p:nvPr/>
        </p:nvSpPr>
        <p:spPr bwMode="auto">
          <a:xfrm rot="0" flipH="0" flipV="0">
            <a:off x="1565249" y="2650340"/>
            <a:ext cx="7121549" cy="786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3" tIns="83203" rIns="83203" bIns="83203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 modelId="{9216BEBE-1B3A-4C95-BAD5-C2803065429F}">
        <p:nvSpPr>
          <p:cNvPr id="0" name=""/>
          <p:cNvSpPr/>
          <p:nvPr/>
        </p:nvSpPr>
        <p:spPr bwMode="auto">
          <a:xfrm rot="0" flipH="0" flipV="0">
            <a:off x="657224" y="3633052"/>
            <a:ext cx="8029575" cy="786169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0" name=""/>
          <p:cNvSpPr/>
          <p:nvPr/>
        </p:nvSpPr>
        <p:spPr bwMode="auto">
          <a:xfrm rot="0" flipH="0" flipV="0">
            <a:off x="895040" y="3809940"/>
            <a:ext cx="432393" cy="432393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0" name=""/>
          <p:cNvSpPr/>
          <p:nvPr/>
        </p:nvSpPr>
        <p:spPr bwMode="auto">
          <a:xfrm rot="0" flipH="0" flipV="0">
            <a:off x="1565249" y="3633052"/>
            <a:ext cx="7121549" cy="786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3" tIns="83203" rIns="83203" bIns="83203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 modelId="{DBA978F6-E690-49C3-B0CA-21D7202A406F}">
        <p:nvSpPr>
          <p:cNvPr id="0" name=""/>
          <p:cNvSpPr/>
          <p:nvPr/>
        </p:nvSpPr>
        <p:spPr bwMode="auto">
          <a:xfrm rot="0" flipH="0" flipV="0">
            <a:off x="657224" y="4615764"/>
            <a:ext cx="8029575" cy="786169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932A763D-F3DA-4725-B687-34FBC11A0385}">
        <p:nvSpPr>
          <p:cNvPr id="0" name=""/>
          <p:cNvSpPr/>
          <p:nvPr/>
        </p:nvSpPr>
        <p:spPr bwMode="auto">
          <a:xfrm rot="0" flipH="0" flipV="0">
            <a:off x="895040" y="4792652"/>
            <a:ext cx="432393" cy="432393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8A09E57E-A194-4A6C-8B1F-9BF5BE1CFCD5}">
        <p:nvSpPr>
          <p:cNvPr id="0" name=""/>
          <p:cNvSpPr/>
          <p:nvPr/>
        </p:nvSpPr>
        <p:spPr bwMode="auto">
          <a:xfrm rot="0" flipH="0" flipV="0">
            <a:off x="1565249" y="4615764"/>
            <a:ext cx="7121549" cy="786169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3" tIns="83203" rIns="83203" bIns="83203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 modelId="{9216BEBE-1B3A-4C95-BAD5-C2803065429F}">
        <p:nvSpPr>
          <p:cNvPr id="395957287" name=""/>
          <p:cNvSpPr/>
          <p:nvPr/>
        </p:nvSpPr>
        <p:spPr bwMode="auto">
          <a:xfrm rot="0" flipH="0" flipV="0">
            <a:off x="657223" y="5591462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</p:sp>
      <p:sp modelId="{127AE577-81E2-4AE1-8A9C-AF7A602246EF}">
        <p:nvSpPr>
          <p:cNvPr id="1873001564" name=""/>
          <p:cNvSpPr/>
          <p:nvPr/>
        </p:nvSpPr>
        <p:spPr bwMode="auto">
          <a:xfrm rot="0" flipH="0" flipV="0">
            <a:off x="895039" y="5768350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</p:sp>
      <p:sp modelId="{64E2A595-52EA-45BC-A400-A040E8BFAD39}">
        <p:nvSpPr>
          <p:cNvPr id="1136272020" name=""/>
          <p:cNvSpPr/>
          <p:nvPr/>
        </p:nvSpPr>
        <p:spPr bwMode="auto">
          <a:xfrm rot="0" flipH="0" flipV="0">
            <a:off x="1565248" y="5591462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722473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847400737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9999544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/>
              <a:t>(mostrar na página)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</a:t>
            </a:r>
            <a:r>
              <a:rPr lang="en-US"/>
              <a:t> </a:t>
            </a:r>
            <a:r>
              <a:rPr lang="en-US"/>
              <a:t>semanal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/>
              <a:t>No </a:t>
            </a:r>
            <a:r>
              <a:rPr lang="en-US" b="1"/>
              <a:t>geral</a:t>
            </a:r>
            <a:r>
              <a:rPr lang="en-US" b="1"/>
              <a:t>:</a:t>
            </a:r>
            <a:endParaRPr lang="en-US"/>
          </a:p>
          <a:p>
            <a:pPr>
              <a:defRPr/>
            </a:pP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SEG 15:45 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TER/QUI 15:45 </a:t>
            </a:r>
            <a:endParaRPr lang="en-US"/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metade</a:t>
            </a:r>
            <a:r>
              <a:rPr lang="en-US"/>
              <a:t> da </a:t>
            </a:r>
            <a:r>
              <a:rPr lang="en-US"/>
              <a:t>turma</a:t>
            </a:r>
            <a:r>
              <a:rPr lang="en-US"/>
              <a:t>, preferência por usar os robôs reais</a:t>
            </a:r>
            <a:endParaRPr lang="en-US"/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/>
              <a:t>SEX 09:45 atendimento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b="1"/>
              <a:t>Repositório</a:t>
            </a:r>
            <a:r>
              <a:rPr lang="en-US" b="1"/>
              <a:t> da </a:t>
            </a:r>
            <a:r>
              <a:rPr lang="en-US" b="1"/>
              <a:t>disciplina</a:t>
            </a:r>
            <a:r>
              <a:rPr lang="en-US" b="1"/>
              <a:t>:</a:t>
            </a:r>
            <a:endParaRPr lang="en-US" b="1"/>
          </a:p>
          <a:p>
            <a:pPr>
              <a:defRPr/>
            </a:pPr>
            <a:endParaRPr b="1"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hlinkClick r:id="rId2" tooltip="https://github.com/Insper/robotica-computacional"/>
              </a:rPr>
              <a:t>https://github.com/Insper/robotica-computacional</a:t>
            </a:r>
            <a:endParaRPr/>
          </a:p>
          <a:p>
            <a:pPr marL="283879" indent="-283879">
              <a:buFont typeface="Arial"/>
              <a:buChar char="•"/>
              <a:defRPr/>
            </a:pPr>
            <a:r>
              <a:rPr lang="en-US" u="sng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b="1"/>
              <a:t>Escolha de turma:</a:t>
            </a:r>
            <a:endParaRPr lang="en-US" b="1"/>
          </a:p>
          <a:p>
            <a:pPr>
              <a:defRPr/>
            </a:pPr>
            <a:endParaRPr lang="en-US"/>
          </a:p>
          <a:p>
            <a:pPr marL="283879" indent="-283879">
              <a:buFont typeface="Arial"/>
              <a:buChar char="•"/>
              <a:defRPr/>
            </a:pPr>
            <a:r>
              <a:rPr lang="en-US" b="1"/>
              <a:t>TODO: FORM AQUI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Você não pode ir dormir sem saber que...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077277"/>
            <a:ext cx="8029575" cy="4133022"/>
          </a:xfrm>
        </p:spPr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/>
              <a:t>A paixão por construir seres autômatos é antiga. Há um museu na suíça com vários deles. </a:t>
            </a:r>
            <a:r>
              <a:rPr lang="pt-BR" u="sng">
                <a:hlinkClick r:id="rId2" tooltip="https://www.youtube.com/watch?v=OehTO9l1Hp8&amp;t=235s"/>
              </a:rPr>
              <a:t>https://www.youtube.com/watch?v=OehTO9l1Hp8&amp;t=235s</a:t>
            </a:r>
            <a:endParaRPr lang="pt-BR"/>
          </a:p>
          <a:p>
            <a:pPr>
              <a:defRPr/>
            </a:pPr>
            <a:endParaRPr lang="pt-BR"/>
          </a:p>
          <a:p>
            <a:pPr marL="285750" indent="-285750">
              <a:buFont typeface="Arial"/>
              <a:buChar char="•"/>
              <a:defRPr/>
            </a:pPr>
            <a:r>
              <a:rPr lang="pt-BR"/>
              <a:t>O primeiro robô industrial foi produzido na década de 1950, e denominava-se </a:t>
            </a:r>
            <a:r>
              <a:rPr lang="pt-BR"/>
              <a:t>Unimate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RUR – Robôs Universais de </a:t>
            </a:r>
            <a:r>
              <a:rPr lang="pt-BR"/>
              <a:t>Rossum</a:t>
            </a:r>
            <a:endParaRPr lang="pt-BR"/>
          </a:p>
        </p:txBody>
      </p:sp>
      <p:pic>
        <p:nvPicPr>
          <p:cNvPr id="6" name="Espaço Reservado para Conteúdo 5" descr="Foto em preto e branco de homens&#10;&#10;Descrição gerada automaticamente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4886" y="1293819"/>
            <a:ext cx="7176053" cy="5489681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CaixaDeTexto 7"/>
          <p:cNvSpPr txBox="1"/>
          <p:nvPr/>
        </p:nvSpPr>
        <p:spPr bwMode="auto">
          <a:xfrm>
            <a:off x="3816625" y="1293819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pt-BR">
                <a:solidFill>
                  <a:schemeClr val="bg1">
                    <a:lumMod val="95000"/>
                  </a:schemeClr>
                </a:solidFill>
              </a:rPr>
              <a:t>A palavra Robô é usada na peça Robôs Universais de 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Rossum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 (Karel 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Capek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) para denominar seres autômatos inteligentes. 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Robota</a:t>
            </a:r>
            <a:r>
              <a:rPr lang="pt-BR">
                <a:solidFill>
                  <a:schemeClr val="bg1">
                    <a:lumMod val="95000"/>
                  </a:schemeClr>
                </a:solidFill>
              </a:rPr>
              <a:t> significa “trabalho forçado” na língua do autor.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74" y="0"/>
            <a:ext cx="91274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  </a:t>
            </a:r>
            <a:r>
              <a:rPr lang="en-US"/>
              <a:t>Negócios</a:t>
            </a:r>
            <a:r>
              <a:rPr lang="en-US"/>
              <a:t> </a:t>
            </a:r>
            <a:r>
              <a:rPr lang="en-US"/>
              <a:t>em</a:t>
            </a:r>
            <a:r>
              <a:rPr lang="en-US"/>
              <a:t> </a:t>
            </a:r>
            <a:r>
              <a:rPr lang="en-US"/>
              <a:t>Robótica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69861" y="1630929"/>
            <a:ext cx="5667375" cy="4000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 bwMode="auto">
          <a:xfrm>
            <a:off x="298673" y="845475"/>
            <a:ext cx="7181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3" tooltip="https://www.eenewseurope.com/news/uv-laden-disinfection-robots-clean-hospitals"/>
              </a:rPr>
              <a:t>https://www.eenewseurope.com/news/uv-laden-disinfection-robots-clean-hospitals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1581"/>
            <a:ext cx="9144000" cy="6834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Equipes brasileiras na </a:t>
            </a:r>
            <a:r>
              <a:rPr lang="pt-BR"/>
              <a:t>Robocup</a:t>
            </a:r>
            <a:r>
              <a:rPr lang="pt-BR"/>
              <a:t> 2022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Primeiro lugar na </a:t>
            </a:r>
            <a:r>
              <a:rPr lang="pt-BR"/>
              <a:t>Small</a:t>
            </a:r>
            <a:r>
              <a:rPr lang="pt-BR"/>
              <a:t> Size League (Soccer)</a:t>
            </a:r>
            <a:endParaRPr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Primeiro lugar na </a:t>
            </a:r>
            <a:r>
              <a:rPr lang="pt-BR"/>
              <a:t>Robocup@Home</a:t>
            </a: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Outras premiações</a:t>
            </a:r>
            <a:endParaRPr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Participação do Insper!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DARPA Subterranean Challenge</a:t>
            </a:r>
            <a:endParaRPr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41736" y="1624610"/>
            <a:ext cx="4371235" cy="234085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 bwMode="auto">
          <a:xfrm>
            <a:off x="841736" y="4142115"/>
            <a:ext cx="650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Versão </a:t>
            </a: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física</a:t>
            </a:r>
            <a:r>
              <a:rPr lang="en-US" u="sng">
                <a:hlinkClick r:id="rId3" tooltip="https://www.youtube.com/watch?list=PL6wMum5UsYvYpbhQALOcbhzXYTt3qnzqA&amp;time_continue=75&amp;v=VgJGT0nId98&amp;feature=emb_title"/>
              </a:rPr>
              <a:t>: https://www.youtube.com/watch?list=PL6wMum5UsYvYpbhQALOcbhzXYTt3qnzqA&amp;time_continue=75&amp;v=VgJGT0nId98&amp;feature=emb_title</a:t>
            </a:r>
            <a:endParaRPr lang="en-US"/>
          </a:p>
          <a:p>
            <a:pPr>
              <a:defRPr/>
            </a:pP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914400" y="5445045"/>
            <a:ext cx="442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4" tooltip="https://www.youtube.com/watch?v=eZh-eIVu-i4"/>
              </a:rPr>
              <a:t>Versão online: https://www.youtube.com/watch?v=eZh-eIVu-i4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63717" y="325933"/>
            <a:ext cx="8229600" cy="619125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  <a:endParaRPr lang="en-US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5540814" y="1400175"/>
            <a:ext cx="2265454" cy="213978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9050" y="3824516"/>
            <a:ext cx="2678758" cy="1775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46685" y="2859802"/>
            <a:ext cx="3831832" cy="27398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57200" y="5577942"/>
            <a:ext cx="3680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5" tooltip="https://youtu.be/R4IDa3EXvMc?t=38"/>
              </a:rPr>
              <a:t>https://youtu.be/R4IDa3EXvMc?t=38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546685" y="1117600"/>
            <a:ext cx="499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/>
              <a:t>Custo</a:t>
            </a:r>
            <a:r>
              <a:rPr lang="en-US" sz="2400"/>
              <a:t> x </a:t>
            </a:r>
            <a:r>
              <a:rPr lang="en-US" sz="2400"/>
              <a:t>benefício</a:t>
            </a:r>
            <a:r>
              <a:rPr lang="en-US" sz="2400"/>
              <a:t> do </a:t>
            </a:r>
            <a:r>
              <a:rPr lang="en-US" sz="2400"/>
              <a:t>trabalho</a:t>
            </a:r>
            <a:r>
              <a:rPr lang="en-US" sz="2400"/>
              <a:t> dos </a:t>
            </a:r>
            <a:r>
              <a:rPr lang="en-US" sz="2400"/>
              <a:t>robôs</a:t>
            </a:r>
            <a:r>
              <a:rPr lang="en-US" sz="2400"/>
              <a:t> </a:t>
            </a:r>
            <a:r>
              <a:rPr lang="en-US" sz="2400"/>
              <a:t>fazendo</a:t>
            </a:r>
            <a:r>
              <a:rPr lang="en-US" sz="2400"/>
              <a:t> </a:t>
            </a:r>
            <a:r>
              <a:rPr lang="en-US" sz="2400"/>
              <a:t>sentido</a:t>
            </a:r>
            <a:endParaRPr lang="en-US" sz="2400"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Oportunidade</a:t>
            </a:r>
            <a:r>
              <a:rPr lang="en-US" sz="2400"/>
              <a:t> para software!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899"/>
            <a:ext cx="5218641" cy="5050366"/>
          </a:xfrm>
        </p:spPr>
        <p:txBody>
          <a:bodyPr/>
          <a:lstStyle/>
          <a:p>
            <a:pPr>
              <a:defRPr/>
            </a:pPr>
            <a:r>
              <a:rPr lang="en-US"/>
              <a:t>Padrão</a:t>
            </a:r>
            <a:r>
              <a:rPr lang="en-US"/>
              <a:t> da </a:t>
            </a:r>
            <a:r>
              <a:rPr lang="en-US"/>
              <a:t>indústria</a:t>
            </a:r>
            <a:r>
              <a:rPr lang="en-US"/>
              <a:t> e academia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Primeira</a:t>
            </a:r>
            <a:r>
              <a:rPr lang="en-US"/>
              <a:t> </a:t>
            </a:r>
            <a:r>
              <a:rPr lang="en-US"/>
              <a:t>versão</a:t>
            </a:r>
            <a:r>
              <a:rPr lang="en-US"/>
              <a:t> </a:t>
            </a:r>
            <a:r>
              <a:rPr lang="en-US"/>
              <a:t>lançada</a:t>
            </a:r>
            <a:r>
              <a:rPr lang="en-US"/>
              <a:t> </a:t>
            </a:r>
            <a:r>
              <a:rPr lang="en-US"/>
              <a:t>em</a:t>
            </a:r>
            <a:r>
              <a:rPr lang="en-US"/>
              <a:t> 2009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870173" y="1299334"/>
            <a:ext cx="4033327" cy="325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ROS 1 – </a:t>
            </a:r>
            <a:r>
              <a:rPr lang="en-US"/>
              <a:t>versão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00176"/>
            <a:ext cx="8029575" cy="77658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2900"/>
              <a:t>Usaremos</a:t>
            </a:r>
            <a:r>
              <a:rPr lang="en-US" sz="2900"/>
              <a:t> a </a:t>
            </a:r>
            <a:r>
              <a:rPr lang="en-US" sz="2900"/>
              <a:t>última</a:t>
            </a:r>
            <a:r>
              <a:rPr lang="en-US" sz="2900"/>
              <a:t> </a:t>
            </a:r>
            <a:r>
              <a:rPr lang="en-US" sz="2900"/>
              <a:t>versão</a:t>
            </a:r>
            <a:r>
              <a:rPr lang="en-US" sz="2900"/>
              <a:t> dos ROS1: Noetic </a:t>
            </a:r>
            <a:r>
              <a:rPr lang="en-US" sz="2900"/>
              <a:t>Ninjemis</a:t>
            </a:r>
            <a:r>
              <a:rPr lang="en-US" sz="2900"/>
              <a:t> </a:t>
            </a:r>
            <a:endParaRPr/>
          </a:p>
          <a:p>
            <a:pPr>
              <a:defRPr/>
            </a:pPr>
            <a:r>
              <a:rPr lang="en-US" sz="2900"/>
              <a:t>Funciona</a:t>
            </a:r>
            <a:r>
              <a:rPr lang="en-US" sz="2900"/>
              <a:t> no Ubuntu 20.04</a:t>
            </a:r>
            <a:r>
              <a:rPr lang="en-US"/>
              <a:t>	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5111054" y="2176761"/>
            <a:ext cx="3646967" cy="29950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57225" y="2297576"/>
            <a:ext cx="3363378" cy="4335604"/>
          </a:xfrm>
          <a:prstGeom prst="rect">
            <a:avLst/>
          </a:prstGeom>
          <a:noFill/>
        </p:spPr>
      </p:pic>
      <p:pic>
        <p:nvPicPr>
          <p:cNvPr id="7" name="Imagem 6" descr="Logotipo&#10;&#10;Descrição gerada automaticament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06005" y="2410199"/>
            <a:ext cx="3048006" cy="366675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 bwMode="auto">
          <a:xfrm>
            <a:off x="4617124" y="5763765"/>
            <a:ext cx="402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/>
              <a:t>ROS 2 - ainda não atualizaram os pacotes</a:t>
            </a:r>
            <a:endParaRPr/>
          </a:p>
          <a:p>
            <a:pPr>
              <a:defRPr/>
            </a:pPr>
            <a:r>
              <a:rPr lang="pt-BR"/>
              <a:t>de que precisamos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Equipe TODO</a:t>
            </a:r>
            <a:endParaRPr lang="en-US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Introduction to ROS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u="sng">
                <a:hlinkClick r:id="rId2" tooltip="https://cse.sc.edu/~jokane/agitr/"/>
              </a:rPr>
              <a:t>https://cse.sc.edu/~jokane/agitr/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03287" y="2260992"/>
            <a:ext cx="5746750" cy="3949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Sugestões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61676" y="1654190"/>
            <a:ext cx="8025124" cy="45561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Podcast </a:t>
            </a:r>
            <a:r>
              <a:rPr lang="pt-BR"/>
              <a:t>Robots</a:t>
            </a:r>
            <a:endParaRPr lang="pt-BR"/>
          </a:p>
          <a:p>
            <a:pPr>
              <a:defRPr/>
            </a:pPr>
            <a:r>
              <a:rPr lang="pt-BR" u="sng">
                <a:hlinkClick r:id="rId2" tooltip="http://robohub.org/category/talk/robotspodcast/"/>
              </a:rPr>
              <a:t>http://robohub.org/category/talk/robotspodcast/</a:t>
            </a: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Lista de notícias de Robótica – Twitter (vários canais</a:t>
            </a:r>
            <a:endParaRPr/>
          </a:p>
          <a:p>
            <a:pPr>
              <a:defRPr/>
            </a:pPr>
            <a:r>
              <a:rPr lang="pt-BR"/>
              <a:t> </a:t>
            </a:r>
            <a:r>
              <a:rPr lang="pt-BR" u="sng">
                <a:hlinkClick r:id="rId3" tooltip="https://twitter.com/i/lists/717750879915520004"/>
              </a:rPr>
              <a:t>https://twitter.com/i/lists/717750879915520004</a:t>
            </a:r>
            <a:endParaRPr lang="pt-BR"/>
          </a:p>
          <a:p>
            <a:pPr>
              <a:defRPr/>
            </a:pPr>
            <a:r>
              <a:rPr lang="pt-BR"/>
              <a:t> </a:t>
            </a:r>
            <a:r>
              <a:rPr lang="pt-BR" u="sng">
                <a:hlinkClick r:id="rId4" tooltip="https://twitter.com/roboticseu"/>
              </a:rPr>
              <a:t>https://twitter.com/roboticseu</a:t>
            </a:r>
            <a:endParaRPr lang="pt-BR"/>
          </a:p>
          <a:p>
            <a:pPr>
              <a:defRPr/>
            </a:pPr>
            <a:r>
              <a:rPr lang="pt-BR"/>
              <a:t> </a:t>
            </a:r>
            <a:r>
              <a:rPr lang="pt-BR" u="sng">
                <a:hlinkClick r:id="rId5" tooltip="https://twitter.com/roboticstrends"/>
              </a:rPr>
              <a:t>https://twitter.com/roboticstrends</a:t>
            </a: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 Aprender a construir robôs com Arduino: </a:t>
            </a:r>
            <a:r>
              <a:rPr lang="pt-BR" u="sng">
                <a:hlinkClick r:id="rId6" tooltip="https://www.classcentral.com/course/arduino-7785"/>
              </a:rPr>
              <a:t>https://www.classcentral.com/course/arduino-7785</a:t>
            </a: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r>
              <a:rPr lang="pt-BR"/>
              <a:t>Livro Arduino </a:t>
            </a:r>
            <a:r>
              <a:rPr lang="pt-BR"/>
              <a:t>Robotics</a:t>
            </a:r>
            <a:endParaRPr lang="pt-BR"/>
          </a:p>
          <a:p>
            <a:pPr>
              <a:defRPr/>
            </a:pPr>
            <a:r>
              <a:rPr lang="pt-BR" u="sng">
                <a:hlinkClick r:id="rId7" tooltip="http://athena.ecs.csus.edu/~eee174/S2016/handouts/Labs/ArduinoLab/ArduinoInfo/Arduino%20Robotics.pdf"/>
              </a:rPr>
              <a:t>http://athena.ecs.csus.edu/~eee174/S2016/handouts/Labs/ArduinoLab/ArduinoInfo/Arduino%20Robotics.pdf</a:t>
            </a:r>
            <a:endParaRPr lang="pt-BR"/>
          </a:p>
          <a:p>
            <a:pPr>
              <a:defRPr/>
            </a:pPr>
            <a:endParaRPr lang="pt-BR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Neato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606800" y="1485900"/>
            <a:ext cx="5080000" cy="4724399"/>
          </a:xfrm>
        </p:spPr>
        <p:txBody>
          <a:bodyPr/>
          <a:lstStyle/>
          <a:p>
            <a:pPr>
              <a:defRPr/>
            </a:pPr>
            <a:r>
              <a:rPr lang="en-US"/>
              <a:t>Laser scanners</a:t>
            </a:r>
            <a:endParaRPr/>
          </a:p>
          <a:p>
            <a:pPr>
              <a:defRPr/>
            </a:pPr>
            <a:r>
              <a:rPr lang="en-US"/>
              <a:t>Bumper sensors</a:t>
            </a:r>
            <a:endParaRPr/>
          </a:p>
          <a:p>
            <a:pPr>
              <a:defRPr/>
            </a:pPr>
            <a:r>
              <a:rPr lang="en-US"/>
              <a:t>Sensor </a:t>
            </a:r>
            <a:r>
              <a:rPr lang="en-US"/>
              <a:t>magnético</a:t>
            </a:r>
            <a:endParaRPr lang="en-US"/>
          </a:p>
          <a:p>
            <a:pPr>
              <a:defRPr/>
            </a:pPr>
            <a:r>
              <a:rPr lang="en-US"/>
              <a:t>Leitura</a:t>
            </a:r>
            <a:r>
              <a:rPr lang="en-US"/>
              <a:t> do </a:t>
            </a:r>
            <a:r>
              <a:rPr lang="en-US"/>
              <a:t>perímetro</a:t>
            </a:r>
            <a:r>
              <a:rPr lang="en-US"/>
              <a:t> </a:t>
            </a:r>
            <a:r>
              <a:rPr lang="en-US"/>
              <a:t>completo</a:t>
            </a:r>
            <a:r>
              <a:rPr lang="en-US"/>
              <a:t> a 10 Hz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Adotado</a:t>
            </a:r>
            <a:r>
              <a:rPr lang="en-US"/>
              <a:t> </a:t>
            </a:r>
            <a:r>
              <a:rPr lang="en-US"/>
              <a:t>por</a:t>
            </a:r>
            <a:r>
              <a:rPr lang="en-US"/>
              <a:t> </a:t>
            </a:r>
            <a:r>
              <a:rPr lang="en-US"/>
              <a:t>algumas</a:t>
            </a:r>
            <a:r>
              <a:rPr lang="en-US"/>
              <a:t> </a:t>
            </a:r>
            <a:r>
              <a:rPr lang="en-US"/>
              <a:t>escolas</a:t>
            </a:r>
            <a:r>
              <a:rPr lang="en-US"/>
              <a:t> de </a:t>
            </a:r>
            <a:r>
              <a:rPr lang="en-US"/>
              <a:t>ponta</a:t>
            </a:r>
            <a:r>
              <a:rPr lang="en-US"/>
              <a:t> (CMU, </a:t>
            </a:r>
            <a:r>
              <a:rPr lang="en-US"/>
              <a:t>etc</a:t>
            </a:r>
            <a:r>
              <a:rPr lang="en-US"/>
              <a:t>)</a:t>
            </a:r>
            <a:endParaRPr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57200" y="1400175"/>
            <a:ext cx="2877079" cy="5114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07139" y="4111388"/>
            <a:ext cx="3606800" cy="2403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</a:t>
            </a:r>
            <a:r>
              <a:rPr lang="en-US"/>
              <a:t>os</a:t>
            </a:r>
            <a:r>
              <a:rPr lang="en-US"/>
              <a:t> </a:t>
            </a:r>
            <a:r>
              <a:rPr lang="en-US"/>
              <a:t>robôs</a:t>
            </a:r>
            <a:r>
              <a:rPr lang="en-US"/>
              <a:t> </a:t>
            </a:r>
            <a:r>
              <a:rPr lang="en-US"/>
              <a:t>fazem</a:t>
            </a:r>
            <a:endParaRPr lang="en-US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4" cy="47243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/>
              <a:t>Próxima</a:t>
            </a:r>
            <a:r>
              <a:rPr lang="en-US"/>
              <a:t> aula - </a:t>
            </a:r>
            <a:r>
              <a:rPr lang="en-US"/>
              <a:t>leitura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2009552"/>
            <a:ext cx="8029575" cy="4200747"/>
          </a:xfrm>
        </p:spPr>
        <p:txBody>
          <a:bodyPr/>
          <a:lstStyle/>
          <a:p>
            <a:pPr>
              <a:defRPr/>
            </a:pPr>
            <a:r>
              <a:rPr lang="en-US" sz="2400"/>
              <a:t>A Gentle Introduction to ROS: </a:t>
            </a:r>
            <a:r>
              <a:rPr lang="en-US" sz="2400"/>
              <a:t>Capítulos</a:t>
            </a:r>
            <a:r>
              <a:rPr lang="en-US" sz="2400"/>
              <a:t> 1 e 2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Elephants Don’t Play Chess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Conteúdos</a:t>
            </a:r>
            <a:r>
              <a:rPr lang="en-US" sz="2400"/>
              <a:t> de </a:t>
            </a: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básica</a:t>
            </a:r>
            <a:endParaRPr lang="en-US"/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</a:t>
            </a:r>
            <a:r>
              <a:rPr lang="pt-BR"/>
              <a:t>Ago</a:t>
            </a:r>
            <a:r>
              <a:rPr lang="pt-BR"/>
              <a:t>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</a:t>
            </a:r>
            <a:r>
              <a:rPr lang="en-US"/>
              <a:t> – </a:t>
            </a:r>
            <a:r>
              <a:rPr lang="en-US"/>
              <a:t>bibliografia</a:t>
            </a:r>
            <a:r>
              <a:rPr lang="en-US"/>
              <a:t> </a:t>
            </a:r>
            <a:r>
              <a:rPr lang="en-US"/>
              <a:t>complementar</a:t>
            </a:r>
            <a:endParaRPr lang="en-US"/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</a:t>
            </a:r>
            <a:r>
              <a:rPr lang="en-US"/>
              <a:t>KnowRob</a:t>
            </a:r>
            <a:r>
              <a:rPr lang="en-US"/>
              <a:t> framework. </a:t>
            </a:r>
            <a:r>
              <a:rPr lang="pt-BR"/>
              <a:t>Artificial </a:t>
            </a:r>
            <a:r>
              <a:rPr lang="pt-BR"/>
              <a:t>Intelligence</a:t>
            </a:r>
            <a:r>
              <a:rPr lang="pt-BR"/>
              <a:t>, v. 247, </a:t>
            </a:r>
            <a:r>
              <a:rPr lang="pt-BR"/>
              <a:t>p</a:t>
            </a:r>
            <a:r>
              <a:rPr lang="pt-BR"/>
              <a:t> 151-169, 2017.  Disponível em &lt; </a:t>
            </a:r>
            <a:r>
              <a:rPr lang="pt-BR"/>
              <a:t>http</a:t>
            </a:r>
            <a:r>
              <a:rPr lang="pt-BR"/>
              <a:t>://</a:t>
            </a:r>
            <a:r>
              <a:rPr lang="pt-BR"/>
              <a:t>www.sciencedirect.com</a:t>
            </a:r>
            <a:r>
              <a:rPr lang="pt-BR"/>
              <a:t>/</a:t>
            </a:r>
            <a:r>
              <a:rPr lang="pt-BR"/>
              <a:t>science</a:t>
            </a:r>
            <a:r>
              <a:rPr lang="pt-BR"/>
              <a:t>/</a:t>
            </a:r>
            <a:r>
              <a:rPr lang="pt-BR"/>
              <a:t>article</a:t>
            </a:r>
            <a:r>
              <a:rPr lang="pt-BR"/>
              <a:t>/</a:t>
            </a:r>
            <a:r>
              <a:rPr lang="pt-BR"/>
              <a:t>pii</a:t>
            </a:r>
            <a:r>
              <a:rPr lang="pt-BR"/>
              <a:t>/S0004370215000843 &gt;, Acesso em 11 </a:t>
            </a:r>
            <a:r>
              <a:rPr lang="pt-BR"/>
              <a:t>Ago</a:t>
            </a:r>
            <a:r>
              <a:rPr lang="pt-BR"/>
              <a:t>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  <a:endParaRPr lang="en-US"/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</a:t>
            </a:r>
            <a:r>
              <a:rPr lang="en-US"/>
              <a:t> da </a:t>
            </a:r>
            <a:r>
              <a:rPr lang="en-US"/>
              <a:t>robótica</a:t>
            </a:r>
            <a:endParaRPr lang="en-US"/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</a:t>
            </a:r>
            <a:r>
              <a:rPr lang="en-US" sz="2400"/>
              <a:t>mecanismo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</a:t>
            </a:r>
            <a:r>
              <a:rPr lang="en-US" sz="2400"/>
              <a:t>, </a:t>
            </a:r>
            <a:r>
              <a:rPr lang="en-US" sz="2400"/>
              <a:t>processadores</a:t>
            </a:r>
            <a:r>
              <a:rPr lang="en-US" sz="2400"/>
              <a:t>, </a:t>
            </a:r>
            <a:r>
              <a:rPr lang="en-US" sz="2400"/>
              <a:t>sensores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</a:t>
            </a:r>
            <a:r>
              <a:rPr lang="en-US" sz="2400"/>
              <a:t> / </a:t>
            </a:r>
            <a:r>
              <a:rPr lang="en-US" sz="2400"/>
              <a:t>seleção</a:t>
            </a:r>
            <a:r>
              <a:rPr lang="en-US" sz="2400"/>
              <a:t> de </a:t>
            </a:r>
            <a:r>
              <a:rPr lang="en-US" sz="2400"/>
              <a:t>ações</a:t>
            </a:r>
            <a:endParaRPr lang="en-US" sz="2400"/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  <a:endParaRPr lang="en-US" sz="2400"/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 flipH="0" flipV="0"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6093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  </a:t>
            </a:r>
            <a:r>
              <a:rPr lang="en-US"/>
              <a:t>Negócios</a:t>
            </a:r>
            <a:r>
              <a:rPr lang="en-US"/>
              <a:t> </a:t>
            </a:r>
            <a:r>
              <a:rPr lang="en-US"/>
              <a:t>em</a:t>
            </a:r>
            <a:r>
              <a:rPr lang="en-US"/>
              <a:t> </a:t>
            </a:r>
            <a:r>
              <a:rPr lang="en-US"/>
              <a:t>Robótica</a:t>
            </a:r>
            <a:endParaRPr lang="en-US"/>
          </a:p>
        </p:txBody>
      </p:sp>
      <p:pic>
        <p:nvPicPr>
          <p:cNvPr id="1418337117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869860" y="1630928"/>
            <a:ext cx="5667374" cy="4000500"/>
          </a:xfrm>
          <a:prstGeom prst="rect">
            <a:avLst/>
          </a:prstGeom>
          <a:noFill/>
        </p:spPr>
      </p:pic>
      <p:sp>
        <p:nvSpPr>
          <p:cNvPr id="900618855" name="TextBox 3"/>
          <p:cNvSpPr txBox="1"/>
          <p:nvPr/>
        </p:nvSpPr>
        <p:spPr bwMode="auto">
          <a:xfrm>
            <a:off x="298672" y="845474"/>
            <a:ext cx="7181946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u="sng">
                <a:hlinkClick r:id="rId3" tooltip="https://www.eenewseurope.com/news/uv-laden-disinfection-robots-clean-hospitals"/>
              </a:rPr>
              <a:t>https://www.eenewseurope.com/news/uv-laden-disinfection-robots-clean-hospitals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66287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907442066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25829693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1580"/>
            <a:ext cx="9144000" cy="6834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ONLYOFFICE/7.2.1.36</Application>
  <DocSecurity>0</DocSecurity>
  <PresentationFormat>On-screen Show (4:3)</PresentationFormat>
  <Paragraphs>0</Paragraphs>
  <Slides>36</Slides>
  <Notes>36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Manager/>
  <Company>Insper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dos Dados</dc:title>
  <dc:subject/>
  <dc:creator>Kelly</dc:creator>
  <cp:keywords/>
  <dc:description/>
  <dc:identifier/>
  <dc:language/>
  <cp:lastModifiedBy/>
  <cp:revision>324</cp:revision>
  <dcterms:created xsi:type="dcterms:W3CDTF">2014-04-17T20:05:08Z</dcterms:created>
  <dcterms:modified xsi:type="dcterms:W3CDTF">2023-01-16T15:07:23Z</dcterms:modified>
  <cp:category/>
  <cp:contentStatus/>
  <cp:version/>
</cp:coreProperties>
</file>